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mp4" ContentType="video/unknown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media/image41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73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678" y="1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ang\Desktop\Repor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Face Recognizer Algorithm Accuracy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[Report.xlsx]Sheet1!$B$2</c:f>
              <c:strCache>
                <c:ptCount val="1"/>
                <c:pt idx="0">
                  <c:v>Eigen Face</c:v>
                </c:pt>
              </c:strCache>
            </c:strRef>
          </c:tx>
          <c:cat>
            <c:numRef>
              <c:f>[Report.xlsx]Sheet1!$A$3:$A$6</c:f>
              <c:numCache>
                <c:formatCode>General</c:formatCode>
                <c:ptCount val="4"/>
                <c:pt idx="0">
                  <c:v>4</c:v>
                </c:pt>
                <c:pt idx="1">
                  <c:v>6</c:v>
                </c:pt>
                <c:pt idx="2">
                  <c:v>8</c:v>
                </c:pt>
                <c:pt idx="3">
                  <c:v>10</c:v>
                </c:pt>
              </c:numCache>
            </c:numRef>
          </c:cat>
          <c:val>
            <c:numRef>
              <c:f>[Report.xlsx]Sheet1!$B$3:$B$6</c:f>
              <c:numCache>
                <c:formatCode>0.00%</c:formatCode>
                <c:ptCount val="4"/>
                <c:pt idx="0">
                  <c:v>0.32050000000000001</c:v>
                </c:pt>
                <c:pt idx="1">
                  <c:v>0.4103</c:v>
                </c:pt>
                <c:pt idx="2">
                  <c:v>0.52559999999999996</c:v>
                </c:pt>
                <c:pt idx="3">
                  <c:v>0.55130000000000001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[Report.xlsx]Sheet1!$C$2</c:f>
              <c:strCache>
                <c:ptCount val="1"/>
                <c:pt idx="0">
                  <c:v>Fisher Face</c:v>
                </c:pt>
              </c:strCache>
            </c:strRef>
          </c:tx>
          <c:cat>
            <c:numRef>
              <c:f>[Report.xlsx]Sheet1!$A$3:$A$6</c:f>
              <c:numCache>
                <c:formatCode>General</c:formatCode>
                <c:ptCount val="4"/>
                <c:pt idx="0">
                  <c:v>4</c:v>
                </c:pt>
                <c:pt idx="1">
                  <c:v>6</c:v>
                </c:pt>
                <c:pt idx="2">
                  <c:v>8</c:v>
                </c:pt>
                <c:pt idx="3">
                  <c:v>10</c:v>
                </c:pt>
              </c:numCache>
            </c:numRef>
          </c:cat>
          <c:val>
            <c:numRef>
              <c:f>[Report.xlsx]Sheet1!$C$3:$C$6</c:f>
              <c:numCache>
                <c:formatCode>0.00%</c:formatCode>
                <c:ptCount val="4"/>
                <c:pt idx="0">
                  <c:v>0.4103</c:v>
                </c:pt>
                <c:pt idx="1">
                  <c:v>0.53849999999999998</c:v>
                </c:pt>
                <c:pt idx="2">
                  <c:v>0.65380000000000005</c:v>
                </c:pt>
                <c:pt idx="3">
                  <c:v>0.76919999999999999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[Report.xlsx]Sheet1!$D$2</c:f>
              <c:strCache>
                <c:ptCount val="1"/>
                <c:pt idx="0">
                  <c:v>LPBH Face</c:v>
                </c:pt>
              </c:strCache>
            </c:strRef>
          </c:tx>
          <c:cat>
            <c:numRef>
              <c:f>[Report.xlsx]Sheet1!$A$3:$A$6</c:f>
              <c:numCache>
                <c:formatCode>General</c:formatCode>
                <c:ptCount val="4"/>
                <c:pt idx="0">
                  <c:v>4</c:v>
                </c:pt>
                <c:pt idx="1">
                  <c:v>6</c:v>
                </c:pt>
                <c:pt idx="2">
                  <c:v>8</c:v>
                </c:pt>
                <c:pt idx="3">
                  <c:v>10</c:v>
                </c:pt>
              </c:numCache>
            </c:numRef>
          </c:cat>
          <c:val>
            <c:numRef>
              <c:f>[Report.xlsx]Sheet1!$D$3:$D$6</c:f>
              <c:numCache>
                <c:formatCode>0.00%</c:formatCode>
                <c:ptCount val="4"/>
                <c:pt idx="0">
                  <c:v>0.44869999999999999</c:v>
                </c:pt>
                <c:pt idx="1">
                  <c:v>0.53849999999999998</c:v>
                </c:pt>
                <c:pt idx="2">
                  <c:v>0.53849999999999998</c:v>
                </c:pt>
                <c:pt idx="3">
                  <c:v>0.61539999999999995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4817024"/>
        <c:axId val="84818944"/>
      </c:lineChart>
      <c:catAx>
        <c:axId val="8481702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</a:t>
                </a:r>
                <a:r>
                  <a:rPr lang="en-US" baseline="0"/>
                  <a:t> of Training Image</a:t>
                </a:r>
                <a:endParaRPr lang="en-US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84818944"/>
        <c:crosses val="autoZero"/>
        <c:auto val="1"/>
        <c:lblAlgn val="ctr"/>
        <c:lblOffset val="100"/>
        <c:noMultiLvlLbl val="0"/>
      </c:catAx>
      <c:valAx>
        <c:axId val="84818944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Accuracy</a:t>
                </a:r>
              </a:p>
            </c:rich>
          </c:tx>
          <c:layout/>
          <c:overlay val="0"/>
        </c:title>
        <c:numFmt formatCode="0.00%" sourceLinked="1"/>
        <c:majorTickMark val="none"/>
        <c:minorTickMark val="none"/>
        <c:tickLblPos val="nextTo"/>
        <c:crossAx val="8481702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F4C4B-E42B-4AF5-AE15-A9A8EC745224}" type="datetimeFigureOut">
              <a:rPr lang="en-US" smtClean="0"/>
              <a:t>11/23/2013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F1B036-D2DD-4157-9C3F-7F1947980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27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4B756BE-9B1F-474A-B9D0-9A661D4C1D59}" type="slidenum">
              <a:rPr lang="en-US" sz="1200"/>
              <a:pPr eaLnBrk="1" hangingPunct="1"/>
              <a:t>8</a:t>
            </a:fld>
            <a:endParaRPr lang="en-US" sz="120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 rtl="1" eaLnBrk="1" hangingPunct="1">
              <a:buFontTx/>
              <a:buChar char="•"/>
            </a:pPr>
            <a:r>
              <a:rPr lang="he-IL" smtClean="0"/>
              <a:t>בשר המאמר מתחיל בעצם עכשיו – עד עכשיו הדגמה.</a:t>
            </a:r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slide" Target="slide1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hyperlink" Target="http://asp.eurasipjournals.com/content/2012/1/92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33.jpg"/><Relationship Id="rId3" Type="http://schemas.microsoft.com/office/2007/relationships/hdphoto" Target="../media/hdphoto1.wdp"/><Relationship Id="rId7" Type="http://schemas.openxmlformats.org/officeDocument/2006/relationships/image" Target="../media/image28.jpeg"/><Relationship Id="rId12" Type="http://schemas.openxmlformats.org/officeDocument/2006/relationships/image" Target="../media/image32.jpg"/><Relationship Id="rId17" Type="http://schemas.openxmlformats.org/officeDocument/2006/relationships/image" Target="../media/image37.jpg"/><Relationship Id="rId2" Type="http://schemas.openxmlformats.org/officeDocument/2006/relationships/image" Target="../media/image25.jpeg"/><Relationship Id="rId16" Type="http://schemas.openxmlformats.org/officeDocument/2006/relationships/image" Target="../media/image3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jpeg"/><Relationship Id="rId11" Type="http://schemas.openxmlformats.org/officeDocument/2006/relationships/image" Target="../media/image31.jpg"/><Relationship Id="rId5" Type="http://schemas.microsoft.com/office/2007/relationships/hdphoto" Target="../media/hdphoto2.wdp"/><Relationship Id="rId15" Type="http://schemas.openxmlformats.org/officeDocument/2006/relationships/image" Target="../media/image35.jpg"/><Relationship Id="rId10" Type="http://schemas.openxmlformats.org/officeDocument/2006/relationships/image" Target="../media/image30.jpg"/><Relationship Id="rId4" Type="http://schemas.openxmlformats.org/officeDocument/2006/relationships/image" Target="../media/image26.jpeg"/><Relationship Id="rId9" Type="http://schemas.openxmlformats.org/officeDocument/2006/relationships/image" Target="../media/image29.jpg"/><Relationship Id="rId14" Type="http://schemas.openxmlformats.org/officeDocument/2006/relationships/image" Target="../media/image3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jpg"/><Relationship Id="rId4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oleObject" Target="../embeddings/oleObject5.bin"/><Relationship Id="rId18" Type="http://schemas.openxmlformats.org/officeDocument/2006/relationships/image" Target="../media/image16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9.png"/><Relationship Id="rId12" Type="http://schemas.openxmlformats.org/officeDocument/2006/relationships/image" Target="../media/image13.png"/><Relationship Id="rId17" Type="http://schemas.openxmlformats.org/officeDocument/2006/relationships/oleObject" Target="../embeddings/oleObject7.bin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png"/><Relationship Id="rId11" Type="http://schemas.openxmlformats.org/officeDocument/2006/relationships/oleObject" Target="../embeddings/oleObject4.bin"/><Relationship Id="rId5" Type="http://schemas.openxmlformats.org/officeDocument/2006/relationships/image" Target="../media/image12.png"/><Relationship Id="rId15" Type="http://schemas.openxmlformats.org/officeDocument/2006/relationships/oleObject" Target="../embeddings/oleObject6.bin"/><Relationship Id="rId10" Type="http://schemas.openxmlformats.org/officeDocument/2006/relationships/oleObject" Target="../embeddings/oleObject3.bin"/><Relationship Id="rId19" Type="http://schemas.openxmlformats.org/officeDocument/2006/relationships/oleObject" Target="../embeddings/oleObject8.bin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2.bin"/><Relationship Id="rId1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509" y="228600"/>
            <a:ext cx="7772400" cy="1143000"/>
          </a:xfrm>
        </p:spPr>
        <p:txBody>
          <a:bodyPr/>
          <a:lstStyle/>
          <a:p>
            <a:r>
              <a:rPr lang="en-US" smtClean="0"/>
              <a:t>How Face Recognition Work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1429"/>
            <a:ext cx="9171709" cy="5156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>
            <a:hlinkClick r:id="rId3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0" r="27690"/>
          <a:stretch/>
        </p:blipFill>
        <p:spPr bwMode="auto">
          <a:xfrm>
            <a:off x="1981200" y="2322284"/>
            <a:ext cx="2073102" cy="3240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70" r="36515"/>
          <a:stretch/>
        </p:blipFill>
        <p:spPr bwMode="auto">
          <a:xfrm>
            <a:off x="5943600" y="2286000"/>
            <a:ext cx="1530411" cy="3245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405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</a:t>
            </a:r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6" y="2438400"/>
            <a:ext cx="9032697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119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Phase 2: Face Recognition</a:t>
            </a:r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600200"/>
            <a:ext cx="9144000" cy="5140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037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Definition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1839518"/>
            <a:ext cx="7705345" cy="3447288"/>
          </a:xfrm>
        </p:spPr>
        <p:txBody>
          <a:bodyPr/>
          <a:lstStyle/>
          <a:p>
            <a:r>
              <a:rPr lang="en-US"/>
              <a:t>Face recognition is the task of identifying an already detected object as a KNOWN or UNKNOWN face, and in more advanced cases, telling EXACTLY WHO'S face it is</a:t>
            </a:r>
            <a:r>
              <a:rPr lang="en-US" smtClean="0"/>
              <a:t>!</a:t>
            </a:r>
          </a:p>
          <a:p>
            <a:r>
              <a:rPr lang="en-US"/>
              <a:t>One of the ways to do this is by comparing selected facial features from the image and a facial database.</a:t>
            </a:r>
          </a:p>
        </p:txBody>
      </p:sp>
      <p:pic>
        <p:nvPicPr>
          <p:cNvPr id="8194" name="Picture 2" descr="C:\Users\Hoang\Desktop\face-recognitio52504434\content\data\repo\8765897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962399"/>
            <a:ext cx="531495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18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Challenges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52400" y="2667000"/>
            <a:ext cx="3822192" cy="3447288"/>
          </a:xfrm>
        </p:spPr>
        <p:txBody>
          <a:bodyPr/>
          <a:lstStyle/>
          <a:p>
            <a:r>
              <a:rPr lang="en-US"/>
              <a:t>Variation in lightning.</a:t>
            </a:r>
          </a:p>
          <a:p>
            <a:r>
              <a:rPr lang="en-US"/>
              <a:t>Variation in facial expression.</a:t>
            </a:r>
          </a:p>
          <a:p>
            <a:r>
              <a:rPr lang="en-US"/>
              <a:t>Angle between face and camera</a:t>
            </a:r>
          </a:p>
          <a:p>
            <a:r>
              <a:rPr lang="en-US"/>
              <a:t>Wearing glass, change hair style.</a:t>
            </a:r>
          </a:p>
        </p:txBody>
      </p:sp>
      <p:pic>
        <p:nvPicPr>
          <p:cNvPr id="9218" name="Picture 2" descr="C:\Users\Hoang\Desktop\face-recognitio52504434\content\data\repo\8765922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291" y="2362200"/>
            <a:ext cx="5213882" cy="359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00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Sample Algorithm – Eigen Faces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657600" y="2743200"/>
            <a:ext cx="5029200" cy="3447288"/>
          </a:xfrm>
        </p:spPr>
        <p:txBody>
          <a:bodyPr>
            <a:normAutofit/>
          </a:bodyPr>
          <a:lstStyle/>
          <a:p>
            <a:r>
              <a:rPr lang="en-US"/>
              <a:t>Accquire Training Sample.</a:t>
            </a:r>
          </a:p>
          <a:p>
            <a:r>
              <a:rPr lang="en-US"/>
              <a:t>Calculate the Eigen Faces.</a:t>
            </a:r>
          </a:p>
          <a:p>
            <a:r>
              <a:rPr lang="en-US"/>
              <a:t>Project the training face image into face space.</a:t>
            </a:r>
          </a:p>
          <a:p>
            <a:r>
              <a:rPr lang="en-US"/>
              <a:t>Project the testing face into face space.</a:t>
            </a:r>
          </a:p>
          <a:p>
            <a:r>
              <a:rPr lang="en-US"/>
              <a:t>Calculate the distance between the input face and sample</a:t>
            </a:r>
          </a:p>
        </p:txBody>
      </p:sp>
      <p:pic>
        <p:nvPicPr>
          <p:cNvPr id="10243" name="Picture 3" descr="C:\Users\Hoang\Desktop\face-recognitio52504434\content\data\repo\87659819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80" y="1676400"/>
            <a:ext cx="2272920" cy="477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71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The method we choose: Fisher Face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33400" y="1676400"/>
            <a:ext cx="7696200" cy="4495800"/>
          </a:xfrm>
        </p:spPr>
        <p:txBody>
          <a:bodyPr/>
          <a:lstStyle/>
          <a:p>
            <a:r>
              <a:rPr lang="en-US" smtClean="0"/>
              <a:t>Reason:</a:t>
            </a:r>
          </a:p>
          <a:p>
            <a:pPr lvl="1"/>
            <a:r>
              <a:rPr lang="en-US" smtClean="0"/>
              <a:t>Already implemented in openCV.</a:t>
            </a:r>
          </a:p>
          <a:p>
            <a:pPr lvl="1"/>
            <a:r>
              <a:rPr lang="en-US" smtClean="0"/>
              <a:t>Has the best result, according to report.</a:t>
            </a:r>
          </a:p>
          <a:p>
            <a:pPr marL="301943" lvl="1" indent="0">
              <a:buNone/>
            </a:pPr>
            <a:r>
              <a:rPr lang="en-US">
                <a:hlinkClick r:id="rId2"/>
              </a:rPr>
              <a:t>http://</a:t>
            </a:r>
            <a:r>
              <a:rPr lang="en-US" smtClean="0">
                <a:hlinkClick r:id="rId2"/>
              </a:rPr>
              <a:t>asp.eurasipjournals.com/content/2012/1/92</a:t>
            </a:r>
            <a:endParaRPr lang="en-US" smtClean="0"/>
          </a:p>
          <a:p>
            <a:pPr lvl="1"/>
            <a:r>
              <a:rPr lang="en-US" smtClean="0"/>
              <a:t>Has the best result in our automation testing, with our current face database.</a:t>
            </a:r>
          </a:p>
          <a:p>
            <a:pPr marL="301943" lvl="1" indent="0">
              <a:buNone/>
            </a:pPr>
            <a:endParaRPr lang="en-US"/>
          </a:p>
          <a:p>
            <a:pPr marL="301943" lvl="1" indent="0">
              <a:buNone/>
            </a:pPr>
            <a:endParaRPr lang="en-US"/>
          </a:p>
          <a:p>
            <a:pPr lvl="1"/>
            <a:endParaRPr lang="en-US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469044343"/>
              </p:ext>
            </p:extLst>
          </p:nvPr>
        </p:nvGraphicFramePr>
        <p:xfrm>
          <a:off x="838200" y="4191000"/>
          <a:ext cx="7010400" cy="243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4767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General workflow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534" t="46531" r="67596" b="38013"/>
          <a:stretch/>
        </p:blipFill>
        <p:spPr>
          <a:xfrm>
            <a:off x="2896293" y="2655571"/>
            <a:ext cx="289560" cy="358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258" t="45068" r="11577" b="38490"/>
          <a:stretch/>
        </p:blipFill>
        <p:spPr>
          <a:xfrm>
            <a:off x="3620193" y="2621281"/>
            <a:ext cx="33528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73" y="1615440"/>
            <a:ext cx="1387436" cy="23172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273" y="1609090"/>
            <a:ext cx="1387436" cy="231722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2888673" y="2682241"/>
            <a:ext cx="304800" cy="30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650673" y="2682241"/>
            <a:ext cx="304800" cy="30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250873" y="2640093"/>
            <a:ext cx="32004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FACE RECOGNIZER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46044" y="-911572"/>
            <a:ext cx="628758" cy="6287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94273" y="4130041"/>
            <a:ext cx="628758" cy="62875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54133" y="367612"/>
            <a:ext cx="628758" cy="62875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16062" y="3303903"/>
            <a:ext cx="628758" cy="6287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16062" y="2459671"/>
            <a:ext cx="628758" cy="6287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44820" y="1524563"/>
            <a:ext cx="628758" cy="62875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58404" y="-911572"/>
            <a:ext cx="628758" cy="62875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27612" y="-911572"/>
            <a:ext cx="628758" cy="6287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22515" y="-914400"/>
            <a:ext cx="628758" cy="62875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250873" y="2945131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TRAINED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429990" y="6019800"/>
            <a:ext cx="913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Quang Huy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687162" y="6096000"/>
            <a:ext cx="93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Thanh Bình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5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19753E-6 L 0.28246 -0.003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15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46 0.03171 L 0.11024 0.57431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9" y="2713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4.81481E-6 L -0.00087 0.50186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25093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1.11111E-6 L -0.05034 0.54445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7" y="27222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38778E-17 L -0.1066 0.54306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30" y="2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47 0.0206 L -0.3717 0.38773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58" y="18356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42 0.03172 L -0.44722 0.21922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0" y="9375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47 -0.00162 L -0.37847 0.08287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06" y="4213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 L -0.37586 -0.01273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02" y="-648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85185E-6 L -0.30035 -0.20371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17" y="-10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59259E-6 L 0.36667 0.04445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33" y="2222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6 -0.0105 L 0.24514 0.02345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37" y="16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75 0.07408 L 0.11667 0.41482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17" y="17037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323 0.07732 L 0.4092 0.45463 " pathEditMode="relative" rAng="0" ptsTypes="AA">
                                      <p:cBhvr>
                                        <p:cTn id="1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99" y="18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10" grpId="0" animBg="1"/>
      <p:bldP spid="10" grpId="1" animBg="1"/>
      <p:bldP spid="21" grpId="0"/>
      <p:bldP spid="22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General workflow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314451"/>
            <a:ext cx="1600200" cy="26738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71600"/>
            <a:ext cx="2977618" cy="16763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3200400"/>
            <a:ext cx="312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mtClean="0"/>
              <a:t>Gv KhánhKT</a:t>
            </a:r>
          </a:p>
          <a:p>
            <a:pPr marL="342900" indent="-342900">
              <a:buAutoNum type="arabicPeriod"/>
            </a:pPr>
            <a:r>
              <a:rPr lang="en-US" smtClean="0"/>
              <a:t>Thanh Bình</a:t>
            </a:r>
          </a:p>
          <a:p>
            <a:pPr marL="342900" indent="-342900">
              <a:buAutoNum type="arabicPeriod"/>
            </a:pPr>
            <a:r>
              <a:rPr lang="en-US" smtClean="0"/>
              <a:t>Minh Thanh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746500" y="3086608"/>
            <a:ext cx="312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mtClean="0"/>
              <a:t>GV KhánhKT</a:t>
            </a:r>
          </a:p>
          <a:p>
            <a:pPr marL="342900" indent="-342900">
              <a:buAutoNum type="arabicPeriod"/>
            </a:pPr>
            <a:r>
              <a:rPr lang="en-US" smtClean="0"/>
              <a:t>Quốc Huy</a:t>
            </a:r>
          </a:p>
          <a:p>
            <a:pPr marL="342900" indent="-342900">
              <a:buAutoNum type="arabicPeriod"/>
            </a:pPr>
            <a:r>
              <a:rPr lang="en-US" smtClean="0"/>
              <a:t>Thanh Bình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371600"/>
            <a:ext cx="2977211" cy="167639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124700" y="4123730"/>
            <a:ext cx="312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mtClean="0"/>
              <a:t>GV KhánhKT</a:t>
            </a:r>
          </a:p>
          <a:p>
            <a:pPr marL="342900" indent="-342900">
              <a:buAutoNum type="arabicPeriod"/>
            </a:pPr>
            <a:r>
              <a:rPr lang="en-US" smtClean="0"/>
              <a:t>Quốc Huy</a:t>
            </a:r>
          </a:p>
          <a:p>
            <a:pPr marL="342900" indent="-342900">
              <a:buAutoNum type="arabicPeriod"/>
            </a:pPr>
            <a:r>
              <a:rPr lang="en-US" smtClean="0"/>
              <a:t>Ngọc Trầm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636154">
            <a:off x="1924673" y="4355161"/>
            <a:ext cx="1940191" cy="3640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8019418">
            <a:off x="3827543" y="4313275"/>
            <a:ext cx="1248659" cy="4478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0140863">
            <a:off x="4727067" y="4549536"/>
            <a:ext cx="2199927" cy="379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296757" y="5105400"/>
            <a:ext cx="23420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mtClean="0"/>
              <a:t>GV KhánhKT</a:t>
            </a:r>
          </a:p>
          <a:p>
            <a:pPr marL="342900" indent="-342900">
              <a:buAutoNum type="arabicPeriod"/>
            </a:pPr>
            <a:r>
              <a:rPr lang="en-US" smtClean="0"/>
              <a:t>Thanh Bình</a:t>
            </a:r>
          </a:p>
          <a:p>
            <a:pPr marL="342900" indent="-342900">
              <a:buAutoNum type="arabicPeriod"/>
            </a:pPr>
            <a:r>
              <a:rPr lang="en-US" smtClean="0"/>
              <a:t>Minh Thanh</a:t>
            </a:r>
          </a:p>
          <a:p>
            <a:pPr marL="342900" indent="-342900">
              <a:buAutoNum type="arabicPeriod"/>
            </a:pPr>
            <a:r>
              <a:rPr lang="en-US" smtClean="0"/>
              <a:t>Quốc Huy</a:t>
            </a:r>
          </a:p>
          <a:p>
            <a:pPr marL="342900" indent="-342900">
              <a:buAutoNum type="arabicPeriod"/>
            </a:pPr>
            <a:r>
              <a:rPr lang="en-US" smtClean="0"/>
              <a:t>Ngọc Trầm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451600" y="5382399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Check Attendance: </a:t>
            </a:r>
          </a:p>
          <a:p>
            <a:r>
              <a:rPr lang="en-US" smtClean="0"/>
              <a:t>5 Students</a:t>
            </a:r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5044873" y="5620147"/>
            <a:ext cx="1248659" cy="4478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723" y="5424409"/>
            <a:ext cx="97155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5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4" grpId="0" animBg="1"/>
      <p:bldP spid="15" grpId="0" animBg="1"/>
      <p:bldP spid="16" grpId="0" animBg="1"/>
      <p:bldP spid="17" grpId="0"/>
      <p:bldP spid="18" grpId="0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Phase 1: Face Detection</a:t>
            </a:r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717010"/>
            <a:ext cx="9144000" cy="5140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833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000" y="1653043"/>
            <a:ext cx="7408333" cy="3763963"/>
          </a:xfrm>
        </p:spPr>
        <p:txBody>
          <a:bodyPr/>
          <a:lstStyle/>
          <a:p>
            <a:r>
              <a:rPr lang="en-US"/>
              <a:t>Face detection is a computer technology that determines the locations and sizes of human faces in arbitrary (digital) images. </a:t>
            </a:r>
            <a:endParaRPr lang="en-US" smtClean="0"/>
          </a:p>
          <a:p>
            <a:r>
              <a:rPr lang="en-US" smtClean="0"/>
              <a:t>It </a:t>
            </a:r>
            <a:r>
              <a:rPr lang="en-US"/>
              <a:t>detects facial features and ignores anything else, such as buildings, trees and bodies.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Definition</a:t>
            </a:r>
            <a:endParaRPr lang="en-US"/>
          </a:p>
        </p:txBody>
      </p:sp>
      <p:pic>
        <p:nvPicPr>
          <p:cNvPr id="3074" name="Picture 2" descr="C:\Users\Hoang\Desktop\face-recognitio52504434\content\data\repo\8765348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398817"/>
            <a:ext cx="3048000" cy="2036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Hoang\Desktop\face-recognitio52504434\content\data\repo\8765348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304800" y="5311145"/>
            <a:ext cx="3886200" cy="132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Hoang\Desktop\face-recognitio52504434\content\data\repo\87653485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733799"/>
            <a:ext cx="2505915" cy="148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19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Many way to detect face:</a:t>
            </a:r>
          </a:p>
          <a:p>
            <a:r>
              <a:rPr lang="en-US"/>
              <a:t>    Finding faces in images with controlled background</a:t>
            </a:r>
          </a:p>
          <a:p>
            <a:r>
              <a:rPr lang="en-US"/>
              <a:t>    Finding faces by color</a:t>
            </a:r>
          </a:p>
          <a:p>
            <a:r>
              <a:rPr lang="en-US"/>
              <a:t>    Finding faces by motion</a:t>
            </a:r>
          </a:p>
          <a:p>
            <a:r>
              <a:rPr lang="en-US"/>
              <a:t>    Using a mixture of the above</a:t>
            </a:r>
          </a:p>
          <a:p>
            <a:r>
              <a:rPr lang="en-US"/>
              <a:t>    Finding faces in unconstrained scenes: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Face Detection Method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02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981200"/>
            <a:ext cx="7408333" cy="3450696"/>
          </a:xfrm>
        </p:spPr>
        <p:txBody>
          <a:bodyPr/>
          <a:lstStyle/>
          <a:p>
            <a:r>
              <a:rPr lang="en-US"/>
              <a:t>We use Viola-Jones method for face detection.</a:t>
            </a:r>
          </a:p>
          <a:p>
            <a:r>
              <a:rPr lang="en-US"/>
              <a:t>Concept:</a:t>
            </a:r>
          </a:p>
          <a:p>
            <a:pPr lvl="1"/>
            <a:r>
              <a:rPr lang="en-US"/>
              <a:t>Rectange feature, called Haar feature.</a:t>
            </a:r>
          </a:p>
          <a:p>
            <a:pPr lvl="1"/>
            <a:r>
              <a:rPr lang="en-US"/>
              <a:t>Intergral Image.</a:t>
            </a:r>
          </a:p>
          <a:p>
            <a:pPr lvl="1"/>
            <a:r>
              <a:rPr lang="en-US"/>
              <a:t>Ada-boost machine learning.</a:t>
            </a:r>
          </a:p>
          <a:p>
            <a:pPr lvl="1"/>
            <a:r>
              <a:rPr lang="en-US"/>
              <a:t>Cascased Classifier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method we choose</a:t>
            </a:r>
            <a:endParaRPr lang="en-US"/>
          </a:p>
        </p:txBody>
      </p:sp>
      <p:pic>
        <p:nvPicPr>
          <p:cNvPr id="4098" name="Picture 2" descr="C:\Users\Hoang\Desktop\face-recognitio52504434\content\data\repo\8765402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946073"/>
            <a:ext cx="3896880" cy="142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Hoang\Desktop\face-recognitio52504434\content\data\repo\87653942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946073"/>
            <a:ext cx="4539348" cy="159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825" y="1676400"/>
            <a:ext cx="7408333" cy="3124200"/>
          </a:xfrm>
        </p:spPr>
        <p:txBody>
          <a:bodyPr/>
          <a:lstStyle/>
          <a:p>
            <a:r>
              <a:rPr lang="en-US"/>
              <a:t>The basic principle of the Viola-Jones face detection algorithm is to scan the detector many times through the same image – each time with a new size.</a:t>
            </a:r>
          </a:p>
          <a:p>
            <a:r>
              <a:rPr lang="en-US"/>
              <a:t>This realization leads to a different formulation of the problem: </a:t>
            </a:r>
          </a:p>
          <a:p>
            <a:pPr marL="0" indent="0">
              <a:buNone/>
            </a:pPr>
            <a:r>
              <a:rPr lang="en-US" smtClean="0"/>
              <a:t> =&gt; In </a:t>
            </a:r>
            <a:r>
              <a:rPr lang="en-US"/>
              <a:t>stead of finding faces, the algorithm should discard non-faces.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Algorithm</a:t>
            </a:r>
            <a:endParaRPr lang="en-US"/>
          </a:p>
        </p:txBody>
      </p:sp>
      <p:pic>
        <p:nvPicPr>
          <p:cNvPr id="5122" name="Picture 2" descr="C:\Users\Hoang\Desktop\face-recognitio52504434\content\data\repo\8765458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557390"/>
            <a:ext cx="6190384" cy="217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76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ow Haarcascade Work (Face Detection).wmv - YouTube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9144000" cy="6858681"/>
          </a:xfrm>
        </p:spPr>
      </p:pic>
    </p:spTree>
    <p:extLst>
      <p:ext uri="{BB962C8B-B14F-4D97-AF65-F5344CB8AC3E}">
        <p14:creationId xmlns:p14="http://schemas.microsoft.com/office/powerpoint/2010/main" val="235581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0"/>
          <p:cNvGrpSpPr>
            <a:grpSpLocks/>
          </p:cNvGrpSpPr>
          <p:nvPr/>
        </p:nvGrpSpPr>
        <p:grpSpPr bwMode="auto">
          <a:xfrm>
            <a:off x="381000" y="2057400"/>
            <a:ext cx="6172200" cy="3962400"/>
            <a:chOff x="240" y="1296"/>
            <a:chExt cx="3888" cy="2496"/>
          </a:xfrm>
        </p:grpSpPr>
        <p:sp>
          <p:nvSpPr>
            <p:cNvPr id="64545" name="Rectangle 34"/>
            <p:cNvSpPr>
              <a:spLocks noChangeArrowheads="1"/>
            </p:cNvSpPr>
            <p:nvPr/>
          </p:nvSpPr>
          <p:spPr bwMode="auto">
            <a:xfrm>
              <a:off x="1104" y="1296"/>
              <a:ext cx="2208" cy="2256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64546" name="Text Box 6"/>
            <p:cNvSpPr txBox="1">
              <a:spLocks noChangeArrowheads="1"/>
            </p:cNvSpPr>
            <p:nvPr/>
          </p:nvSpPr>
          <p:spPr bwMode="auto">
            <a:xfrm>
              <a:off x="240" y="1670"/>
              <a:ext cx="768" cy="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r" eaLnBrk="1" hangingPunct="1"/>
              <a:r>
                <a:rPr lang="en-GB" sz="2000" b="1"/>
                <a:t>Training</a:t>
              </a:r>
            </a:p>
            <a:p>
              <a:pPr algn="r" eaLnBrk="1" hangingPunct="1"/>
              <a:r>
                <a:rPr lang="en-GB" sz="2000" b="1"/>
                <a:t>Set</a:t>
              </a:r>
            </a:p>
            <a:p>
              <a:pPr algn="r" eaLnBrk="1" hangingPunct="1"/>
              <a:r>
                <a:rPr lang="en-GB" sz="1600" b="1"/>
                <a:t>(sub-windows)</a:t>
              </a:r>
            </a:p>
          </p:txBody>
        </p:sp>
        <p:sp>
          <p:nvSpPr>
            <p:cNvPr id="64547" name="Rectangle 7"/>
            <p:cNvSpPr>
              <a:spLocks noChangeArrowheads="1"/>
            </p:cNvSpPr>
            <p:nvPr/>
          </p:nvSpPr>
          <p:spPr bwMode="auto">
            <a:xfrm>
              <a:off x="1152" y="1632"/>
              <a:ext cx="1296" cy="5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/>
                <a:t>Integral</a:t>
              </a:r>
            </a:p>
            <a:p>
              <a:pPr algn="ctr"/>
              <a:r>
                <a:rPr lang="en-US" b="1"/>
                <a:t>Representation</a:t>
              </a:r>
              <a:endParaRPr lang="en-GB" b="1"/>
            </a:p>
          </p:txBody>
        </p:sp>
        <p:sp>
          <p:nvSpPr>
            <p:cNvPr id="64548" name="Rectangle 8"/>
            <p:cNvSpPr>
              <a:spLocks noChangeArrowheads="1"/>
            </p:cNvSpPr>
            <p:nvPr/>
          </p:nvSpPr>
          <p:spPr bwMode="auto">
            <a:xfrm>
              <a:off x="1632" y="2256"/>
              <a:ext cx="1296" cy="5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/>
                <a:t>Feature</a:t>
              </a:r>
            </a:p>
            <a:p>
              <a:pPr algn="ctr"/>
              <a:r>
                <a:rPr lang="en-US" b="1"/>
                <a:t>computation</a:t>
              </a:r>
              <a:endParaRPr lang="en-GB" b="1"/>
            </a:p>
          </p:txBody>
        </p:sp>
        <p:sp>
          <p:nvSpPr>
            <p:cNvPr id="64549" name="Rectangle 9"/>
            <p:cNvSpPr>
              <a:spLocks noChangeArrowheads="1"/>
            </p:cNvSpPr>
            <p:nvPr/>
          </p:nvSpPr>
          <p:spPr bwMode="auto">
            <a:xfrm>
              <a:off x="2112" y="2880"/>
              <a:ext cx="1296" cy="5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/>
                <a:t>AdaBoost</a:t>
              </a:r>
            </a:p>
            <a:p>
              <a:pPr algn="ctr"/>
              <a:r>
                <a:rPr lang="en-US" b="1"/>
                <a:t>Feature Selection</a:t>
              </a:r>
              <a:endParaRPr lang="en-GB" b="1"/>
            </a:p>
          </p:txBody>
        </p:sp>
        <p:sp>
          <p:nvSpPr>
            <p:cNvPr id="64550" name="AutoShape 18"/>
            <p:cNvSpPr>
              <a:spLocks noChangeArrowheads="1"/>
            </p:cNvSpPr>
            <p:nvPr/>
          </p:nvSpPr>
          <p:spPr bwMode="auto">
            <a:xfrm rot="5400000">
              <a:off x="1162" y="2342"/>
              <a:ext cx="537" cy="366"/>
            </a:xfrm>
            <a:custGeom>
              <a:avLst/>
              <a:gdLst>
                <a:gd name="T0" fmla="*/ 384 w 21600"/>
                <a:gd name="T1" fmla="*/ 0 h 21600"/>
                <a:gd name="T2" fmla="*/ 230 w 21600"/>
                <a:gd name="T3" fmla="*/ 122 h 21600"/>
                <a:gd name="T4" fmla="*/ 0 w 21600"/>
                <a:gd name="T5" fmla="*/ 305 h 21600"/>
                <a:gd name="T6" fmla="*/ 230 w 21600"/>
                <a:gd name="T7" fmla="*/ 366 h 21600"/>
                <a:gd name="T8" fmla="*/ 460 w 21600"/>
                <a:gd name="T9" fmla="*/ 254 h 21600"/>
                <a:gd name="T10" fmla="*/ 537 w 21600"/>
                <a:gd name="T11" fmla="*/ 122 h 21600"/>
                <a:gd name="T12" fmla="*/ 3 60000 65536"/>
                <a:gd name="T13" fmla="*/ 2 60000 65536"/>
                <a:gd name="T14" fmla="*/ 2 60000 65536"/>
                <a:gd name="T15" fmla="*/ 1 60000 65536"/>
                <a:gd name="T16" fmla="*/ 0 60000 65536"/>
                <a:gd name="T17" fmla="*/ 0 60000 65536"/>
                <a:gd name="T18" fmla="*/ 0 w 21600"/>
                <a:gd name="T19" fmla="*/ 14400 h 21600"/>
                <a:gd name="T20" fmla="*/ 18503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5429" y="0"/>
                  </a:moveTo>
                  <a:lnTo>
                    <a:pt x="9257" y="7200"/>
                  </a:lnTo>
                  <a:lnTo>
                    <a:pt x="12343" y="7200"/>
                  </a:lnTo>
                  <a:lnTo>
                    <a:pt x="12343" y="14400"/>
                  </a:lnTo>
                  <a:lnTo>
                    <a:pt x="0" y="14400"/>
                  </a:lnTo>
                  <a:lnTo>
                    <a:pt x="0" y="21600"/>
                  </a:lnTo>
                  <a:lnTo>
                    <a:pt x="18514" y="21600"/>
                  </a:lnTo>
                  <a:lnTo>
                    <a:pt x="18514" y="7200"/>
                  </a:lnTo>
                  <a:lnTo>
                    <a:pt x="21600" y="72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1" name="AutoShape 19"/>
            <p:cNvSpPr>
              <a:spLocks noChangeArrowheads="1"/>
            </p:cNvSpPr>
            <p:nvPr/>
          </p:nvSpPr>
          <p:spPr bwMode="auto">
            <a:xfrm rot="5400000">
              <a:off x="1642" y="2966"/>
              <a:ext cx="537" cy="366"/>
            </a:xfrm>
            <a:custGeom>
              <a:avLst/>
              <a:gdLst>
                <a:gd name="T0" fmla="*/ 384 w 21600"/>
                <a:gd name="T1" fmla="*/ 0 h 21600"/>
                <a:gd name="T2" fmla="*/ 230 w 21600"/>
                <a:gd name="T3" fmla="*/ 122 h 21600"/>
                <a:gd name="T4" fmla="*/ 0 w 21600"/>
                <a:gd name="T5" fmla="*/ 305 h 21600"/>
                <a:gd name="T6" fmla="*/ 230 w 21600"/>
                <a:gd name="T7" fmla="*/ 366 h 21600"/>
                <a:gd name="T8" fmla="*/ 460 w 21600"/>
                <a:gd name="T9" fmla="*/ 254 h 21600"/>
                <a:gd name="T10" fmla="*/ 537 w 21600"/>
                <a:gd name="T11" fmla="*/ 122 h 21600"/>
                <a:gd name="T12" fmla="*/ 3 60000 65536"/>
                <a:gd name="T13" fmla="*/ 2 60000 65536"/>
                <a:gd name="T14" fmla="*/ 2 60000 65536"/>
                <a:gd name="T15" fmla="*/ 1 60000 65536"/>
                <a:gd name="T16" fmla="*/ 0 60000 65536"/>
                <a:gd name="T17" fmla="*/ 0 60000 65536"/>
                <a:gd name="T18" fmla="*/ 0 w 21600"/>
                <a:gd name="T19" fmla="*/ 14400 h 21600"/>
                <a:gd name="T20" fmla="*/ 18503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5429" y="0"/>
                  </a:moveTo>
                  <a:lnTo>
                    <a:pt x="9257" y="7200"/>
                  </a:lnTo>
                  <a:lnTo>
                    <a:pt x="12343" y="7200"/>
                  </a:lnTo>
                  <a:lnTo>
                    <a:pt x="12343" y="14400"/>
                  </a:lnTo>
                  <a:lnTo>
                    <a:pt x="0" y="14400"/>
                  </a:lnTo>
                  <a:lnTo>
                    <a:pt x="0" y="21600"/>
                  </a:lnTo>
                  <a:lnTo>
                    <a:pt x="18514" y="21600"/>
                  </a:lnTo>
                  <a:lnTo>
                    <a:pt x="18514" y="7200"/>
                  </a:lnTo>
                  <a:lnTo>
                    <a:pt x="21600" y="72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2" name="AutoShape 24"/>
            <p:cNvSpPr>
              <a:spLocks noChangeArrowheads="1"/>
            </p:cNvSpPr>
            <p:nvPr/>
          </p:nvSpPr>
          <p:spPr bwMode="auto">
            <a:xfrm rot="-2700000">
              <a:off x="3360" y="2496"/>
              <a:ext cx="768" cy="144"/>
            </a:xfrm>
            <a:prstGeom prst="rightArrow">
              <a:avLst>
                <a:gd name="adj1" fmla="val 50000"/>
                <a:gd name="adj2" fmla="val 13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3" name="AutoShape 26"/>
            <p:cNvSpPr>
              <a:spLocks noChangeArrowheads="1"/>
            </p:cNvSpPr>
            <p:nvPr/>
          </p:nvSpPr>
          <p:spPr bwMode="auto">
            <a:xfrm rot="-900000">
              <a:off x="3456" y="2928"/>
              <a:ext cx="576" cy="135"/>
            </a:xfrm>
            <a:prstGeom prst="rightArrow">
              <a:avLst>
                <a:gd name="adj1" fmla="val 50000"/>
                <a:gd name="adj2" fmla="val 10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4" name="AutoShape 27"/>
            <p:cNvSpPr>
              <a:spLocks noChangeArrowheads="1"/>
            </p:cNvSpPr>
            <p:nvPr/>
          </p:nvSpPr>
          <p:spPr bwMode="auto">
            <a:xfrm rot="2489572">
              <a:off x="3360" y="3648"/>
              <a:ext cx="768" cy="144"/>
            </a:xfrm>
            <a:prstGeom prst="rightArrow">
              <a:avLst>
                <a:gd name="adj1" fmla="val 50000"/>
                <a:gd name="adj2" fmla="val 13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5" name="Oval 28"/>
            <p:cNvSpPr>
              <a:spLocks noChangeArrowheads="1"/>
            </p:cNvSpPr>
            <p:nvPr/>
          </p:nvSpPr>
          <p:spPr bwMode="auto">
            <a:xfrm flipH="1">
              <a:off x="3696" y="326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6" name="Oval 29"/>
            <p:cNvSpPr>
              <a:spLocks noChangeArrowheads="1"/>
            </p:cNvSpPr>
            <p:nvPr/>
          </p:nvSpPr>
          <p:spPr bwMode="auto">
            <a:xfrm flipH="1">
              <a:off x="3696" y="336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7" name="Oval 30"/>
            <p:cNvSpPr>
              <a:spLocks noChangeArrowheads="1"/>
            </p:cNvSpPr>
            <p:nvPr/>
          </p:nvSpPr>
          <p:spPr bwMode="auto">
            <a:xfrm flipH="1">
              <a:off x="3696" y="345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8" name="Text Box 35"/>
            <p:cNvSpPr txBox="1">
              <a:spLocks noChangeArrowheads="1"/>
            </p:cNvSpPr>
            <p:nvPr/>
          </p:nvSpPr>
          <p:spPr bwMode="auto">
            <a:xfrm>
              <a:off x="1104" y="1296"/>
              <a:ext cx="2208" cy="2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b="1"/>
                <a:t>Cascade trainer</a:t>
              </a:r>
              <a:endParaRPr lang="en-GB" b="1"/>
            </a:p>
          </p:txBody>
        </p:sp>
        <p:sp>
          <p:nvSpPr>
            <p:cNvPr id="64559" name="AutoShape 39"/>
            <p:cNvSpPr>
              <a:spLocks noChangeArrowheads="1"/>
            </p:cNvSpPr>
            <p:nvPr/>
          </p:nvSpPr>
          <p:spPr bwMode="auto">
            <a:xfrm rot="-5400000">
              <a:off x="912" y="1814"/>
              <a:ext cx="384" cy="192"/>
            </a:xfrm>
            <a:prstGeom prst="downArrow">
              <a:avLst>
                <a:gd name="adj1" fmla="val 38019"/>
                <a:gd name="adj2" fmla="val 61806"/>
              </a:avLst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57772" name="Rectangle 44"/>
          <p:cNvSpPr>
            <a:spLocks noChangeArrowheads="1"/>
          </p:cNvSpPr>
          <p:nvPr/>
        </p:nvSpPr>
        <p:spPr bwMode="auto">
          <a:xfrm>
            <a:off x="457200" y="685800"/>
            <a:ext cx="8229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sz="4400">
                <a:effectLst>
                  <a:outerShdw blurRad="38100" dist="38100" dir="2700000" algn="tl">
                    <a:srgbClr val="DDDDDD"/>
                  </a:outerShdw>
                </a:effectLst>
              </a:rPr>
              <a:t>Testing phase</a:t>
            </a:r>
          </a:p>
        </p:txBody>
      </p:sp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85800"/>
            <a:ext cx="8229600" cy="1371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Training phase</a:t>
            </a:r>
          </a:p>
        </p:txBody>
      </p:sp>
      <p:graphicFrame>
        <p:nvGraphicFramePr>
          <p:cNvPr id="457790" name="Object 2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1905000" y="2743201"/>
          <a:ext cx="685800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4" name="Bitmap Image" r:id="rId4" imgW="2429214" imgH="1905266" progId="Paint.Picture">
                  <p:embed/>
                </p:oleObj>
              </mc:Choice>
              <mc:Fallback>
                <p:oleObj name="Bitmap Image" r:id="rId4" imgW="2429214" imgH="1905266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2743201"/>
                        <a:ext cx="685800" cy="690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43"/>
          <p:cNvGrpSpPr>
            <a:grpSpLocks/>
          </p:cNvGrpSpPr>
          <p:nvPr/>
        </p:nvGrpSpPr>
        <p:grpSpPr bwMode="auto">
          <a:xfrm>
            <a:off x="6477000" y="2133600"/>
            <a:ext cx="2514600" cy="4572000"/>
            <a:chOff x="4080" y="1344"/>
            <a:chExt cx="1584" cy="2880"/>
          </a:xfrm>
        </p:grpSpPr>
        <p:sp>
          <p:nvSpPr>
            <p:cNvPr id="64537" name="Rectangle 14"/>
            <p:cNvSpPr>
              <a:spLocks noChangeArrowheads="1"/>
            </p:cNvSpPr>
            <p:nvPr/>
          </p:nvSpPr>
          <p:spPr bwMode="auto">
            <a:xfrm>
              <a:off x="4080" y="1344"/>
              <a:ext cx="1584" cy="288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64538" name="Rectangle 10"/>
            <p:cNvSpPr>
              <a:spLocks noChangeArrowheads="1"/>
            </p:cNvSpPr>
            <p:nvPr/>
          </p:nvSpPr>
          <p:spPr bwMode="auto">
            <a:xfrm>
              <a:off x="4128" y="1920"/>
              <a:ext cx="1488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/>
                <a:t>Strong Classifier 1</a:t>
              </a:r>
            </a:p>
            <a:p>
              <a:pPr algn="ctr"/>
              <a:r>
                <a:rPr lang="en-US" b="1"/>
                <a:t>(cascade stage 1)</a:t>
              </a:r>
              <a:r>
                <a:rPr lang="en-US"/>
                <a:t> </a:t>
              </a:r>
              <a:endParaRPr lang="en-GB"/>
            </a:p>
          </p:txBody>
        </p:sp>
        <p:sp>
          <p:nvSpPr>
            <p:cNvPr id="64539" name="Rectangle 12"/>
            <p:cNvSpPr>
              <a:spLocks noChangeArrowheads="1"/>
            </p:cNvSpPr>
            <p:nvPr/>
          </p:nvSpPr>
          <p:spPr bwMode="auto">
            <a:xfrm>
              <a:off x="4128" y="3600"/>
              <a:ext cx="1488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/>
                <a:t>Strong Classifier N</a:t>
              </a:r>
            </a:p>
            <a:p>
              <a:pPr algn="ctr"/>
              <a:r>
                <a:rPr lang="en-US" b="1"/>
                <a:t>(cascade stage N)</a:t>
              </a:r>
              <a:r>
                <a:rPr lang="en-US"/>
                <a:t> </a:t>
              </a:r>
              <a:endParaRPr lang="en-GB"/>
            </a:p>
          </p:txBody>
        </p:sp>
        <p:sp>
          <p:nvSpPr>
            <p:cNvPr id="64540" name="Text Box 13"/>
            <p:cNvSpPr txBox="1">
              <a:spLocks noChangeArrowheads="1"/>
            </p:cNvSpPr>
            <p:nvPr/>
          </p:nvSpPr>
          <p:spPr bwMode="auto">
            <a:xfrm>
              <a:off x="4080" y="1344"/>
              <a:ext cx="1584" cy="40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800" b="1"/>
                <a:t>Classifier cascade framework</a:t>
              </a:r>
              <a:endParaRPr lang="en-GB" sz="1800" b="1"/>
            </a:p>
          </p:txBody>
        </p:sp>
        <p:sp>
          <p:nvSpPr>
            <p:cNvPr id="64541" name="Rectangle 22"/>
            <p:cNvSpPr>
              <a:spLocks noChangeArrowheads="1"/>
            </p:cNvSpPr>
            <p:nvPr/>
          </p:nvSpPr>
          <p:spPr bwMode="auto">
            <a:xfrm>
              <a:off x="4128" y="2592"/>
              <a:ext cx="1488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/>
                <a:t>Strong Classifier 2</a:t>
              </a:r>
            </a:p>
            <a:p>
              <a:pPr algn="ctr"/>
              <a:r>
                <a:rPr lang="en-US" b="1"/>
                <a:t>(cascade stage 2)</a:t>
              </a:r>
              <a:r>
                <a:rPr lang="en-US"/>
                <a:t> </a:t>
              </a:r>
              <a:endParaRPr lang="en-GB"/>
            </a:p>
          </p:txBody>
        </p:sp>
        <p:sp>
          <p:nvSpPr>
            <p:cNvPr id="64542" name="Oval 31"/>
            <p:cNvSpPr>
              <a:spLocks noChangeArrowheads="1"/>
            </p:cNvSpPr>
            <p:nvPr/>
          </p:nvSpPr>
          <p:spPr bwMode="auto">
            <a:xfrm flipH="1">
              <a:off x="4848" y="326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b="1"/>
            </a:p>
          </p:txBody>
        </p:sp>
        <p:sp>
          <p:nvSpPr>
            <p:cNvPr id="64543" name="Oval 32"/>
            <p:cNvSpPr>
              <a:spLocks noChangeArrowheads="1"/>
            </p:cNvSpPr>
            <p:nvPr/>
          </p:nvSpPr>
          <p:spPr bwMode="auto">
            <a:xfrm flipH="1">
              <a:off x="4848" y="336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b="1"/>
            </a:p>
          </p:txBody>
        </p:sp>
        <p:sp>
          <p:nvSpPr>
            <p:cNvPr id="64544" name="Oval 33"/>
            <p:cNvSpPr>
              <a:spLocks noChangeArrowheads="1"/>
            </p:cNvSpPr>
            <p:nvPr/>
          </p:nvSpPr>
          <p:spPr bwMode="auto">
            <a:xfrm flipH="1">
              <a:off x="4848" y="345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41"/>
          <p:cNvGrpSpPr>
            <a:grpSpLocks/>
          </p:cNvGrpSpPr>
          <p:nvPr/>
        </p:nvGrpSpPr>
        <p:grpSpPr bwMode="auto">
          <a:xfrm>
            <a:off x="7429500" y="3886200"/>
            <a:ext cx="622300" cy="2006600"/>
            <a:chOff x="4680" y="2448"/>
            <a:chExt cx="392" cy="1264"/>
          </a:xfrm>
        </p:grpSpPr>
        <p:sp>
          <p:nvSpPr>
            <p:cNvPr id="64534" name="AutoShape 36"/>
            <p:cNvSpPr>
              <a:spLocks noChangeArrowheads="1"/>
            </p:cNvSpPr>
            <p:nvPr/>
          </p:nvSpPr>
          <p:spPr bwMode="auto">
            <a:xfrm>
              <a:off x="4688" y="2448"/>
              <a:ext cx="384" cy="192"/>
            </a:xfrm>
            <a:prstGeom prst="downArrow">
              <a:avLst>
                <a:gd name="adj1" fmla="val 38019"/>
                <a:gd name="adj2" fmla="val 61806"/>
              </a:avLst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35" name="AutoShape 37"/>
            <p:cNvSpPr>
              <a:spLocks noChangeArrowheads="1"/>
            </p:cNvSpPr>
            <p:nvPr/>
          </p:nvSpPr>
          <p:spPr bwMode="auto">
            <a:xfrm>
              <a:off x="4680" y="3072"/>
              <a:ext cx="384" cy="192"/>
            </a:xfrm>
            <a:prstGeom prst="downArrow">
              <a:avLst>
                <a:gd name="adj1" fmla="val 38019"/>
                <a:gd name="adj2" fmla="val 61806"/>
              </a:avLst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36" name="AutoShape 38"/>
            <p:cNvSpPr>
              <a:spLocks noChangeArrowheads="1"/>
            </p:cNvSpPr>
            <p:nvPr/>
          </p:nvSpPr>
          <p:spPr bwMode="auto">
            <a:xfrm>
              <a:off x="4680" y="3520"/>
              <a:ext cx="384" cy="192"/>
            </a:xfrm>
            <a:prstGeom prst="downArrow">
              <a:avLst>
                <a:gd name="adj1" fmla="val 38019"/>
                <a:gd name="adj2" fmla="val 61806"/>
              </a:avLst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457783" name="Picture 5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8600" y="2679700"/>
            <a:ext cx="685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7784" name="Picture 5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9800" y="2679701"/>
            <a:ext cx="7143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7802" name="Picture 7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0100" y="2667001"/>
            <a:ext cx="6858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57806" name="Object 3"/>
          <p:cNvGraphicFramePr>
            <a:graphicFrameLocks noChangeAspect="1"/>
          </p:cNvGraphicFramePr>
          <p:nvPr/>
        </p:nvGraphicFramePr>
        <p:xfrm>
          <a:off x="1905000" y="2743201"/>
          <a:ext cx="685800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5" name="Bitmap Image" r:id="rId9" imgW="2429214" imgH="1905266" progId="Paint.Picture">
                  <p:embed/>
                </p:oleObj>
              </mc:Choice>
              <mc:Fallback>
                <p:oleObj name="Bitmap Image" r:id="rId9" imgW="2429214" imgH="1905266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2743201"/>
                        <a:ext cx="685800" cy="690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7809" name="Object 4"/>
          <p:cNvGraphicFramePr>
            <a:graphicFrameLocks noChangeAspect="1"/>
          </p:cNvGraphicFramePr>
          <p:nvPr/>
        </p:nvGraphicFramePr>
        <p:xfrm>
          <a:off x="1905000" y="2743201"/>
          <a:ext cx="685800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6" name="Bitmap Image" r:id="rId10" imgW="2429214" imgH="1905266" progId="Paint.Picture">
                  <p:embed/>
                </p:oleObj>
              </mc:Choice>
              <mc:Fallback>
                <p:oleObj name="Bitmap Image" r:id="rId10" imgW="2429214" imgH="1905266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2743201"/>
                        <a:ext cx="685800" cy="690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7810" name="Object 5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2514600" y="4724401"/>
          <a:ext cx="609600" cy="66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7" name="Bitmap Image" r:id="rId11" imgW="1295238" imgH="638264" progId="Paint.Picture">
                  <p:embed/>
                </p:oleObj>
              </mc:Choice>
              <mc:Fallback>
                <p:oleObj name="Bitmap Image" r:id="rId11" imgW="1295238" imgH="638264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4724401"/>
                        <a:ext cx="609600" cy="661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7814" name="Object 6"/>
          <p:cNvGraphicFramePr>
            <a:graphicFrameLocks noChangeAspect="1"/>
          </p:cNvGraphicFramePr>
          <p:nvPr/>
        </p:nvGraphicFramePr>
        <p:xfrm>
          <a:off x="1828800" y="4724400"/>
          <a:ext cx="609600" cy="628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8" name="Bitmap Image" r:id="rId13" imgW="1314286" imgH="628571" progId="Paint.Picture">
                  <p:embed/>
                </p:oleObj>
              </mc:Choice>
              <mc:Fallback>
                <p:oleObj name="Bitmap Image" r:id="rId13" imgW="1314286" imgH="62857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724400"/>
                        <a:ext cx="609600" cy="6286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7817" name="Object 7"/>
          <p:cNvGraphicFramePr>
            <a:graphicFrameLocks noChangeAspect="1"/>
          </p:cNvGraphicFramePr>
          <p:nvPr/>
        </p:nvGraphicFramePr>
        <p:xfrm>
          <a:off x="1143000" y="4724402"/>
          <a:ext cx="60960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9" name="Bitmap Image" r:id="rId15" imgW="1305107" imgH="638264" progId="Paint.Picture">
                  <p:embed/>
                </p:oleObj>
              </mc:Choice>
              <mc:Fallback>
                <p:oleObj name="Bitmap Image" r:id="rId15" imgW="1305107" imgH="638264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724402"/>
                        <a:ext cx="609600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7820" name="Object 8"/>
          <p:cNvGraphicFramePr>
            <a:graphicFrameLocks noChangeAspect="1"/>
          </p:cNvGraphicFramePr>
          <p:nvPr/>
        </p:nvGraphicFramePr>
        <p:xfrm>
          <a:off x="457200" y="4724402"/>
          <a:ext cx="60960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0" name="Bitmap Image" r:id="rId17" imgW="1286055" imgH="638264" progId="Paint.Picture">
                  <p:embed/>
                </p:oleObj>
              </mc:Choice>
              <mc:Fallback>
                <p:oleObj name="Bitmap Image" r:id="rId17" imgW="1286055" imgH="638264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4724402"/>
                        <a:ext cx="609600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7825" name="Rectangle 97"/>
          <p:cNvSpPr>
            <a:spLocks noChangeArrowheads="1"/>
          </p:cNvSpPr>
          <p:nvPr/>
        </p:nvSpPr>
        <p:spPr bwMode="auto">
          <a:xfrm>
            <a:off x="-914400" y="3048000"/>
            <a:ext cx="838200" cy="8382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57824" name="Object 9"/>
          <p:cNvGraphicFramePr>
            <a:graphicFrameLocks noChangeAspect="1"/>
          </p:cNvGraphicFramePr>
          <p:nvPr/>
        </p:nvGraphicFramePr>
        <p:xfrm>
          <a:off x="-850900" y="3111500"/>
          <a:ext cx="6858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1" name="Bitmap Image" r:id="rId19" imgW="409632" imgH="333333" progId="Paint.Picture">
                  <p:embed/>
                </p:oleObj>
              </mc:Choice>
              <mc:Fallback>
                <p:oleObj name="Bitmap Image" r:id="rId19" imgW="409632" imgH="333333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850900" y="3111500"/>
                        <a:ext cx="6858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7827" name="Text Box 99"/>
          <p:cNvSpPr txBox="1">
            <a:spLocks noChangeArrowheads="1"/>
          </p:cNvSpPr>
          <p:nvPr/>
        </p:nvSpPr>
        <p:spPr bwMode="auto">
          <a:xfrm>
            <a:off x="5562602" y="6096000"/>
            <a:ext cx="22256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8000"/>
                </a:solidFill>
              </a:rPr>
              <a:t>FACE IDENTIFIED</a:t>
            </a:r>
          </a:p>
        </p:txBody>
      </p:sp>
      <p:sp>
        <p:nvSpPr>
          <p:cNvPr id="64532" name="Line 100"/>
          <p:cNvSpPr>
            <a:spLocks noChangeShapeType="1"/>
          </p:cNvSpPr>
          <p:nvPr/>
        </p:nvSpPr>
        <p:spPr bwMode="auto">
          <a:xfrm>
            <a:off x="419100" y="914400"/>
            <a:ext cx="8305800" cy="0"/>
          </a:xfrm>
          <a:prstGeom prst="line">
            <a:avLst/>
          </a:prstGeom>
          <a:noFill/>
          <a:ln w="31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6342222"/>
            <a:ext cx="571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Slide </a:t>
            </a:r>
            <a:r>
              <a:rPr lang="en-US" sz="12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courtesy:  </a:t>
            </a:r>
            <a:r>
              <a:rPr lang="en-US" sz="1200" b="1" dirty="0" err="1">
                <a:latin typeface="Times New Roman" pitchFamily="18" charset="0"/>
                <a:cs typeface="Times New Roman" pitchFamily="18" charset="0"/>
              </a:rPr>
              <a:t>Kostantina</a:t>
            </a:r>
            <a:r>
              <a:rPr lang="en-US" sz="1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b="1" dirty="0" err="1">
                <a:latin typeface="Times New Roman" pitchFamily="18" charset="0"/>
                <a:cs typeface="Times New Roman" pitchFamily="18" charset="0"/>
              </a:rPr>
              <a:t>Palla</a:t>
            </a:r>
            <a:r>
              <a:rPr lang="en-US" sz="1200" b="1" dirty="0">
                <a:latin typeface="Times New Roman" pitchFamily="18" charset="0"/>
                <a:cs typeface="Times New Roman" pitchFamily="18" charset="0"/>
              </a:rPr>
              <a:t>, University of Edinburgh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803120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33 -4.81481E-6 L 0.15834 -4.8148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578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833 -4.81481E-6 L 0.35833 -4.81481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578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4578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7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0.00093 L 0.23472 -0.00093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4577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472 -0.00092 L 0.43472 -0.00092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4577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0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4577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7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34 -0.00208 L 0.31094 -0.00208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4577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093 -0.00209 L 0.51093 -0.00209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4577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0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4577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7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57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48148E-6 L -3.33333E-6 0.14977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4577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14977 L 0.12917 0.14977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4577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58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4577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7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57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48148E-6 L -3.33333E-6 0.14977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4578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14977 L 0.12917 0.14977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4578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58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4578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7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57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48148E-6 L -3.33333E-6 0.14977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4578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14977 L 0.12917 0.14977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4578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58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4578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7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57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57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57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57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44444E-6 L 0.10469 -0.13959 " pathEditMode="relative" rAng="0" ptsTypes="AA">
                                      <p:cBhvr>
                                        <p:cTn id="85" dur="1000" spd="-100000" fill="hold"/>
                                        <p:tgtEl>
                                          <p:spTgt spid="4578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26" y="-6991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0.18334 -0.13333 " pathEditMode="relative" rAng="0" ptsTypes="AA">
                                      <p:cBhvr>
                                        <p:cTn id="87" dur="1000" spd="-100000" fill="hold"/>
                                        <p:tgtEl>
                                          <p:spTgt spid="4578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67" y="-6667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0.25 -0.13542 " pathEditMode="relative" rAng="0" ptsTypes="AA">
                                      <p:cBhvr>
                                        <p:cTn id="89" dur="1000" spd="-100000" fill="hold"/>
                                        <p:tgtEl>
                                          <p:spTgt spid="4578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6782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0.325 -0.13542 " pathEditMode="relative" rAng="0" ptsTypes="AA">
                                      <p:cBhvr>
                                        <p:cTn id="91" dur="1000" spd="-100000" fill="hold"/>
                                        <p:tgtEl>
                                          <p:spTgt spid="4578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50" y="-6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44444E-6 L 0.14635 4.44444E-6 " pathEditMode="relative" rAng="0" ptsTypes="AA">
                                      <p:cBhvr>
                                        <p:cTn id="95" dur="1000" fill="hold"/>
                                        <p:tgtEl>
                                          <p:spTgt spid="4578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09" y="0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0.225 -2.22222E-6 " pathEditMode="relative" rAng="0" ptsTypes="AA">
                                      <p:cBhvr>
                                        <p:cTn id="97" dur="1000" fill="hold"/>
                                        <p:tgtEl>
                                          <p:spTgt spid="4578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50" y="0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0.3 3.33333E-6 " pathEditMode="relative" rAng="0" ptsTypes="AA">
                                      <p:cBhvr>
                                        <p:cTn id="99" dur="1000" fill="hold"/>
                                        <p:tgtEl>
                                          <p:spTgt spid="4578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00" y="0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0.375 3.33333E-6 " pathEditMode="relative" rAng="0" ptsTypes="AA">
                                      <p:cBhvr>
                                        <p:cTn id="101" dur="1000" fill="hold"/>
                                        <p:tgtEl>
                                          <p:spTgt spid="4578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0" y="0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2000"/>
                                        <p:tgtEl>
                                          <p:spTgt spid="4578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57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2000"/>
                                        <p:tgtEl>
                                          <p:spTgt spid="4578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57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2000"/>
                                        <p:tgtEl>
                                          <p:spTgt spid="4578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57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2000"/>
                                        <p:tgtEl>
                                          <p:spTgt spid="4578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57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-0.47083 -4.44444E-6 " pathEditMode="relative" rAng="0" ptsTypes="AA">
                                      <p:cBhvr>
                                        <p:cTn id="12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42" y="0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96296E-6 L -0.47153 -2.96296E-6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76" y="0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000"/>
                                        <p:tgtEl>
                                          <p:spTgt spid="457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2000"/>
                                        <p:tgtEl>
                                          <p:spTgt spid="4577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57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63" presetClass="path" presetSubtype="0" accel="50000" decel="5000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44444E-6 2.96296E-6 L 0.43056 2.96296E-6 " pathEditMode="relative" rAng="0" ptsTypes="AA">
                                      <p:cBhvr>
                                        <p:cTn id="143" dur="1000" fill="hold"/>
                                        <p:tgtEl>
                                          <p:spTgt spid="4578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42917 1.11111E-6 " pathEditMode="relative" rAng="0" ptsTypes="AA">
                                      <p:cBhvr>
                                        <p:cTn id="149" dur="10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58" y="0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457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8" dur="5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animClr clrSpc="rgb" dir="cw">
                                      <p:cBhvr>
                                        <p:cTn id="159" dur="5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1" dur="5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056 -3.7037E-6 L 0.43056 0.16297 " pathEditMode="relative" rAng="0" ptsTypes="AA">
                                      <p:cBhvr>
                                        <p:cTn id="165" dur="1000" fill="hold"/>
                                        <p:tgtEl>
                                          <p:spTgt spid="4578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48"/>
                                    </p:animMotion>
                                  </p:childTnLst>
                                </p:cTn>
                              </p:par>
                              <p:par>
                                <p:cTn id="166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917 -0.00186 L 0.42917 0.16111 " pathEditMode="relative" rAng="0" ptsTypes="AA">
                                      <p:cBhvr>
                                        <p:cTn id="167" dur="10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48"/>
                                    </p:animMotion>
                                  </p:childTnLst>
                                </p:cTn>
                              </p:par>
                              <p:par>
                                <p:cTn id="168" presetID="19" presetClass="emph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9" dur="2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animClr clrSpc="rgb" dir="cw">
                                      <p:cBhvr>
                                        <p:cTn id="170" dur="2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71" dur="2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" dur="2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 nodeType="clickPar">
                      <p:stCondLst>
                        <p:cond delay="indefinite"/>
                      </p:stCondLst>
                      <p:childTnLst>
                        <p:par>
                          <p:cTn id="1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5" presetID="19" presetClass="emph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6" dur="5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animClr clrSpc="rgb" dir="cw">
                                      <p:cBhvr>
                                        <p:cTn id="177" dur="5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178" dur="5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9" dur="5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42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917 0.13889 L 0.42917 0.38333 " pathEditMode="relative" rAng="0" ptsTypes="AA">
                                      <p:cBhvr>
                                        <p:cTn id="183" dur="10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222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056 0.14074 L 0.43056 0.38518 " pathEditMode="relative" rAng="0" ptsTypes="AA">
                                      <p:cBhvr>
                                        <p:cTn id="185" dur="1000" fill="hold"/>
                                        <p:tgtEl>
                                          <p:spTgt spid="4578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222"/>
                                    </p:animMotion>
                                  </p:childTnLst>
                                </p:cTn>
                              </p:par>
                              <p:par>
                                <p:cTn id="186" presetID="19" presetClass="emph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7" dur="2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animClr clrSpc="rgb" dir="cw">
                                      <p:cBhvr>
                                        <p:cTn id="188" dur="2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89" dur="2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0" dur="2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 nodeType="clickPar">
                      <p:stCondLst>
                        <p:cond delay="indefinite"/>
                      </p:stCondLst>
                      <p:childTnLst>
                        <p:par>
                          <p:cTn id="1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3" presetID="19" presetClass="emph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4" dur="5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animClr clrSpc="rgb" dir="cw">
                                      <p:cBhvr>
                                        <p:cTn id="195" dur="5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196" dur="5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7" dur="5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01" dur="500" fill="hold"/>
                                        <p:tgtEl>
                                          <p:spTgt spid="45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 nodeType="clickPar">
                      <p:stCondLst>
                        <p:cond delay="indefinite"/>
                      </p:stCondLst>
                      <p:childTnLst>
                        <p:par>
                          <p:cTn id="2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917 0.36482 L 0.42917 0.69815 " pathEditMode="relative" rAng="0" ptsTypes="AA">
                                      <p:cBhvr>
                                        <p:cTn id="205" dur="1000" fill="hold"/>
                                        <p:tgtEl>
                                          <p:spTgt spid="4578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67"/>
                                    </p:animMotion>
                                  </p:childTnLst>
                                </p:cTn>
                              </p:par>
                              <p:par>
                                <p:cTn id="206" presetID="42" presetClass="path" presetSubtype="0" accel="50000" decel="5000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917 0.36481 L 0.42917 0.69814 " pathEditMode="relative" rAng="0" ptsTypes="AA">
                                      <p:cBhvr>
                                        <p:cTn id="207" dur="10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7772" grpId="0"/>
      <p:bldP spid="457730" grpId="0"/>
      <p:bldP spid="457825" grpId="0" animBg="1"/>
      <p:bldP spid="457825" grpId="1" animBg="1"/>
      <p:bldP spid="457825" grpId="2" animBg="1"/>
      <p:bldP spid="457825" grpId="3" animBg="1"/>
      <p:bldP spid="457825" grpId="4" animBg="1"/>
      <p:bldP spid="457825" grpId="5" animBg="1"/>
      <p:bldP spid="457825" grpId="6" animBg="1"/>
      <p:bldP spid="457825" grpId="7" animBg="1"/>
      <p:bldP spid="457825" grpId="8" animBg="1"/>
      <p:bldP spid="457825" grpId="9" animBg="1"/>
      <p:bldP spid="457825" grpId="10" animBg="1"/>
      <p:bldP spid="457827" grpId="0"/>
      <p:bldP spid="45782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Algorithm (Continue)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133600"/>
            <a:ext cx="7400545" cy="3447288"/>
          </a:xfrm>
        </p:spPr>
        <p:txBody>
          <a:bodyPr>
            <a:normAutofit fontScale="92500"/>
          </a:bodyPr>
          <a:lstStyle/>
          <a:p>
            <a:r>
              <a:rPr lang="en-US"/>
              <a:t>1) Opens an image and transforms to greyscale if needed. </a:t>
            </a:r>
          </a:p>
          <a:p>
            <a:r>
              <a:rPr lang="en-US"/>
              <a:t>2) Runs a sub-window through the image. </a:t>
            </a:r>
          </a:p>
          <a:p>
            <a:r>
              <a:rPr lang="en-US"/>
              <a:t>2a) Rescales the content of the sub-window to 24*24pixels (if needed). Check the Haar feature in each window. Move the sub-window if Haar feauture missing. </a:t>
            </a:r>
          </a:p>
          <a:p>
            <a:r>
              <a:rPr lang="en-US"/>
              <a:t>2b) Enlarges the sub-window by a given factor a goes back to 2). </a:t>
            </a:r>
          </a:p>
          <a:p>
            <a:r>
              <a:rPr lang="en-US"/>
              <a:t>2c) Continues until the sub-window size is equal to the least dimension of the image. </a:t>
            </a:r>
          </a:p>
        </p:txBody>
      </p:sp>
    </p:spTree>
    <p:extLst>
      <p:ext uri="{BB962C8B-B14F-4D97-AF65-F5344CB8AC3E}">
        <p14:creationId xmlns:p14="http://schemas.microsoft.com/office/powerpoint/2010/main" val="331350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93</TotalTime>
  <Words>543</Words>
  <Application>Microsoft Office PowerPoint</Application>
  <PresentationFormat>On-screen Show (4:3)</PresentationFormat>
  <Paragraphs>100</Paragraphs>
  <Slides>17</Slides>
  <Notes>1</Notes>
  <HiddenSlides>1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Waveform</vt:lpstr>
      <vt:lpstr>Bitmap Image</vt:lpstr>
      <vt:lpstr>How Face Recognition Work</vt:lpstr>
      <vt:lpstr>Phase 1: Face Detection</vt:lpstr>
      <vt:lpstr>Definition</vt:lpstr>
      <vt:lpstr>Face Detection Method</vt:lpstr>
      <vt:lpstr>The method we choose</vt:lpstr>
      <vt:lpstr>Algorithm</vt:lpstr>
      <vt:lpstr>PowerPoint Presentation</vt:lpstr>
      <vt:lpstr>Training phase</vt:lpstr>
      <vt:lpstr>Algorithm (Continue)</vt:lpstr>
      <vt:lpstr>Summary</vt:lpstr>
      <vt:lpstr>Phase 2: Face Recognition</vt:lpstr>
      <vt:lpstr>Definition</vt:lpstr>
      <vt:lpstr>Challenges</vt:lpstr>
      <vt:lpstr>Sample Algorithm – Eigen Faces</vt:lpstr>
      <vt:lpstr>The method we choose: Fisher Face</vt:lpstr>
      <vt:lpstr>General workflow</vt:lpstr>
      <vt:lpstr>General workflow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Face Recognition Work</dc:title>
  <dc:creator>Hoang</dc:creator>
  <cp:lastModifiedBy>Hoang</cp:lastModifiedBy>
  <cp:revision>21</cp:revision>
  <dcterms:created xsi:type="dcterms:W3CDTF">2006-08-16T00:00:00Z</dcterms:created>
  <dcterms:modified xsi:type="dcterms:W3CDTF">2013-11-23T10:27:47Z</dcterms:modified>
</cp:coreProperties>
</file>